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2" r:id="rId4"/>
    <p:sldId id="261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5"/>
    <p:restoredTop sz="94667"/>
  </p:normalViewPr>
  <p:slideViewPr>
    <p:cSldViewPr snapToGrid="0">
      <p:cViewPr varScale="1">
        <p:scale>
          <a:sx n="60" d="100"/>
          <a:sy n="60" d="100"/>
        </p:scale>
        <p:origin x="184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D92E9-7A52-7326-3FE8-B00615227A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962274-919C-5643-34B5-1F6C1E983E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B4546-8AA7-4800-9DBE-BAA5B1D9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64F8D-3DE8-94E7-3FBC-D2D7D1FA4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B1D6B-9672-6656-ABCF-02CDCB0DC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0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CCB29-C55C-20F4-AB82-2B3CB368C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829C75-4ABC-D413-B031-1D4BE5FE5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3ED6B-3EA2-4D11-D4B8-A2DBE42F6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307F8-FF13-8870-4868-2CEBC7E2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715CF-17C2-A2DC-AAEF-F4A7E08B2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84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E7388A-657F-2701-1F67-5276ECC554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39CE8D-F0E8-755D-D602-78F69DAF86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1D516-A104-799A-1115-38E478713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35522-3D76-1CAF-69B2-F5D61790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F0ED3-10BC-3B38-03D8-C2DDD53F9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9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283A0-5E1D-38B7-7C14-851DCFA6D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5871E-0B5E-0EA9-973D-CD8128589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466C5-6980-2CA6-A304-6AAE99972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C7620-45B0-FE8D-3C1D-0EAA91AEF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EF3BD-57A2-71D0-157C-87B4BE73F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0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CDC89-63BE-3EDA-5681-818AE1C4D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C09F1C-A6A6-DBF2-7F57-545AC1284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48D13-61CC-A8BE-BC57-D00A52144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04274-6F99-3156-4803-61568799D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6EC63-9523-3588-B583-E8F2B04DD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37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378D9-8748-670E-372B-6794257B5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1810E-6EE8-3BB0-0DED-C24FF28DA1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FF3D63-6EC8-42A2-BC59-E7C021F91E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03F5A-E619-A275-DC89-B99DFDC11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901049-D306-57DB-79FD-407402AAE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A108C3-352B-FA8C-75B6-41C53B178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2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2B553-B224-3BDB-790B-DD9D273D9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3B4F4-ED63-60F6-8A5B-983483C1E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1AD303-228A-A16A-A58F-774856587D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9ADE8C-4883-D2CC-4F51-B84028A595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BECAB8-E342-F0F8-8740-756222DA51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9507AC-BAF8-0DD3-4491-80B23FBE5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64DBD-9351-2BA5-EBD0-BB04B91C9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33CA0-2100-DF02-4996-E06567F7A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91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DA152-5666-2AFA-E7B9-257D2F16A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C2607-BE97-33F0-DCF1-7E73B2B9E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67F85-079B-719D-0DD8-041E77AFB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C4E37-6F3F-D4B9-0A53-1B0A64C0F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13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09C062-37C8-E337-C746-F4EB78155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3E9D24-BB09-776F-9E74-D45C03239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81F84E-6BA8-58B2-E863-CAC9AA05C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7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4F53-5C10-AE37-C67A-7BB70B7C6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CCF01-D6EF-A0D5-DD56-0CBC73938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54C801-7436-884E-C927-057320A363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134D9-E9F1-033A-5E94-29AF743C6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D6F1C-A0C4-1077-3295-2BC71D722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CC60BC-179E-7A7C-75F0-48CA507F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8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19095-91B9-EF14-89E9-0491B00D2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2E749B-4DA1-B16F-0706-570942AEDE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2CA792-D767-F910-DAAE-7C943B375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425D21-7693-6266-ACA8-476D57AF9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C40B53-7185-8AFF-C388-6413A1967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41DD1-AC19-1864-D1A2-BB33421B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9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C2BFF8-AC22-2FB6-C535-4703C28FF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0EA8B-AED7-A3B4-3697-7EDF17B47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D549A-A00A-9B03-505A-D0705D1561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A9B1B-15C5-2041-B044-E7E411EDC831}" type="datetimeFigureOut">
              <a:rPr lang="en-US" smtClean="0"/>
              <a:t>2/22/24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5C10C-B239-7283-027E-36B6AAADE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BA643-8AAA-6D42-06A1-627CA71D8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55337-8333-8E41-8C98-4AF0F819E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D9340-5999-D580-454A-5450C68D6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MIDI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79819-D2DF-F1AE-B0CC-7E162B8AC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007"/>
            <a:ext cx="10515600" cy="466295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</a:t>
            </a:r>
            <a:r>
              <a:rPr lang="en-US" dirty="0"/>
              <a:t>usical </a:t>
            </a: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en-US" dirty="0"/>
              <a:t>nstrument </a:t>
            </a:r>
            <a:r>
              <a:rPr lang="en-US" b="1" dirty="0">
                <a:solidFill>
                  <a:srgbClr val="C00000"/>
                </a:solidFill>
              </a:rPr>
              <a:t>D</a:t>
            </a:r>
            <a:r>
              <a:rPr lang="en-US" dirty="0"/>
              <a:t>igital </a:t>
            </a: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en-US" dirty="0"/>
              <a:t>nterface</a:t>
            </a:r>
          </a:p>
          <a:p>
            <a:pPr lvl="1"/>
            <a:r>
              <a:rPr lang="en-US" b="1" dirty="0"/>
              <a:t>Protocol</a:t>
            </a:r>
            <a:r>
              <a:rPr lang="en-US" dirty="0"/>
              <a:t> (syntax, language) allowing computers, musical instruments and other hardware to communicate.</a:t>
            </a:r>
            <a:endParaRPr lang="en-US" dirty="0">
              <a:solidFill>
                <a:srgbClr val="1F1E27"/>
              </a:solidFill>
              <a:latin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>
              <a:solidFill>
                <a:srgbClr val="1F1E27"/>
              </a:solidFill>
              <a:latin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1F1E27"/>
                </a:solidFill>
                <a:latin typeface="Arial" panose="020B0604020202020204" pitchFamily="34" charset="0"/>
              </a:rPr>
              <a:t>1981: </a:t>
            </a:r>
            <a:r>
              <a:rPr lang="en-US" dirty="0"/>
              <a:t>Roland founder </a:t>
            </a:r>
            <a:r>
              <a:rPr lang="en-US" dirty="0" err="1"/>
              <a:t>Ikutaro</a:t>
            </a:r>
            <a:r>
              <a:rPr lang="en-US" dirty="0"/>
              <a:t> </a:t>
            </a:r>
            <a:r>
              <a:rPr lang="en-US" dirty="0" err="1"/>
              <a:t>Kakehashi</a:t>
            </a:r>
            <a:r>
              <a:rPr lang="en-US" dirty="0"/>
              <a:t> proposed the idea of a standard instrument language to the other major instrument manufacturers, including </a:t>
            </a:r>
            <a:r>
              <a:rPr lang="en-US" dirty="0" err="1"/>
              <a:t>Oberheim</a:t>
            </a:r>
            <a:r>
              <a:rPr lang="en-US" dirty="0"/>
              <a:t>, Dave Smith Instruments and Moog. </a:t>
            </a:r>
          </a:p>
          <a:p>
            <a:pPr marL="457200" lvl="1" indent="0">
              <a:buNone/>
            </a:pPr>
            <a:r>
              <a:rPr lang="en-US" dirty="0"/>
              <a:t>Over the next year, representatives from every major manufacturer worked together to create MIDI.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84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71812-3C02-A3C6-136C-0F65F58F2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ED7E-A6CC-A128-5CF6-6E2DE1492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36352-E252-D4E7-7716-91E53CE3F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/>
          </a:bodyPr>
          <a:lstStyle/>
          <a:p>
            <a:r>
              <a:rPr lang="en-US" dirty="0"/>
              <a:t>A MIDI setup includes </a:t>
            </a:r>
          </a:p>
          <a:p>
            <a:pPr lvl="1"/>
            <a:r>
              <a:rPr lang="en-US" dirty="0"/>
              <a:t>MIDI </a:t>
            </a:r>
            <a:r>
              <a:rPr lang="en-US" b="1" dirty="0"/>
              <a:t>hardware</a:t>
            </a:r>
            <a:r>
              <a:rPr lang="en-US" dirty="0"/>
              <a:t> like controllers, synthesizers, and computers</a:t>
            </a:r>
          </a:p>
          <a:p>
            <a:pPr lvl="1"/>
            <a:r>
              <a:rPr lang="en-US" b="1" dirty="0"/>
              <a:t>software</a:t>
            </a:r>
            <a:r>
              <a:rPr lang="en-US" dirty="0"/>
              <a:t> that interprets, edits, or generates MIDI information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interfaces</a:t>
            </a:r>
            <a:r>
              <a:rPr lang="en-US" dirty="0"/>
              <a:t> and connectors that link all these things</a:t>
            </a:r>
          </a:p>
        </p:txBody>
      </p:sp>
    </p:spTree>
    <p:extLst>
      <p:ext uri="{BB962C8B-B14F-4D97-AF65-F5344CB8AC3E}">
        <p14:creationId xmlns:p14="http://schemas.microsoft.com/office/powerpoint/2010/main" val="163106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71812-3C02-A3C6-136C-0F65F58F2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ED7E-A6CC-A128-5CF6-6E2DE1492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36352-E252-D4E7-7716-91E53CE3F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/>
          </a:bodyPr>
          <a:lstStyle/>
          <a:p>
            <a:r>
              <a:rPr lang="en-US" dirty="0"/>
              <a:t>people say “a MIDI” to refer to all sorts of things</a:t>
            </a:r>
          </a:p>
          <a:p>
            <a:pPr lvl="1"/>
            <a:r>
              <a:rPr lang="en-US" dirty="0"/>
              <a:t>a Standard MIDI file (.</a:t>
            </a:r>
            <a:r>
              <a:rPr lang="en-US" dirty="0" err="1"/>
              <a:t>smf</a:t>
            </a:r>
            <a:r>
              <a:rPr lang="en-US" dirty="0"/>
              <a:t> or .mid)</a:t>
            </a:r>
          </a:p>
          <a:p>
            <a:pPr lvl="1"/>
            <a:r>
              <a:rPr lang="en-US" dirty="0"/>
              <a:t>a MIDI controller (keyboard, </a:t>
            </a:r>
            <a:r>
              <a:rPr lang="en-US" dirty="0" err="1"/>
              <a:t>DrumKAT</a:t>
            </a:r>
            <a:r>
              <a:rPr lang="en-US" dirty="0"/>
              <a:t>, etc.)</a:t>
            </a:r>
          </a:p>
          <a:p>
            <a:pPr lvl="1"/>
            <a:r>
              <a:rPr lang="en-US" dirty="0"/>
              <a:t>a MIDI interface</a:t>
            </a:r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Don’t do this!</a:t>
            </a:r>
          </a:p>
          <a:p>
            <a:pPr marL="457200" lvl="1" indent="0">
              <a:buNone/>
            </a:pPr>
            <a:r>
              <a:rPr lang="en-US" dirty="0"/>
              <a:t>say the actual </a:t>
            </a:r>
            <a:r>
              <a:rPr lang="en-US" b="1" dirty="0"/>
              <a:t>thing</a:t>
            </a:r>
            <a:r>
              <a:rPr lang="en-US" dirty="0"/>
              <a:t> (DAW, keyboard controller, interface, file) you’re referring to, with “MIDI” as an </a:t>
            </a:r>
            <a:r>
              <a:rPr lang="en-US" b="1" dirty="0"/>
              <a:t>adjective</a:t>
            </a:r>
            <a:r>
              <a:rPr lang="en-US" dirty="0"/>
              <a:t>: a MIDI keyboard controller, a MIDI sequence, etc.</a:t>
            </a:r>
          </a:p>
          <a:p>
            <a:pPr marL="457200" lvl="1" indent="0">
              <a:buNone/>
            </a:pPr>
            <a:r>
              <a:rPr lang="en-US" dirty="0"/>
              <a:t>As a </a:t>
            </a:r>
            <a:r>
              <a:rPr lang="en-US" b="1" dirty="0"/>
              <a:t>noun</a:t>
            </a:r>
            <a:r>
              <a:rPr lang="en-US" dirty="0"/>
              <a:t>, it should only be used like:</a:t>
            </a:r>
          </a:p>
          <a:p>
            <a:pPr marL="457200" lvl="1" indent="0">
              <a:buNone/>
            </a:pPr>
            <a:r>
              <a:rPr lang="en-US" dirty="0"/>
              <a:t>“We use MIDI to control our stage lighting” or “MIDI 2.0 was rolled out in January 2020” </a:t>
            </a:r>
          </a:p>
        </p:txBody>
      </p:sp>
    </p:spTree>
    <p:extLst>
      <p:ext uri="{BB962C8B-B14F-4D97-AF65-F5344CB8AC3E}">
        <p14:creationId xmlns:p14="http://schemas.microsoft.com/office/powerpoint/2010/main" val="5204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4014-F2D9-3BEE-8849-6C0ED5A55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8A17-460E-3EF2-28F5-FE2C2FCB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What MIDI 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169D-A072-8D30-2F2C-EA4135446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/>
          </a:bodyPr>
          <a:lstStyle/>
          <a:p>
            <a:r>
              <a:rPr lang="en-US" b="1" dirty="0"/>
              <a:t>performance instructions</a:t>
            </a:r>
            <a:r>
              <a:rPr lang="en-US" dirty="0"/>
              <a:t> </a:t>
            </a:r>
          </a:p>
          <a:p>
            <a:r>
              <a:rPr lang="en-US" dirty="0"/>
              <a:t>Like a musical score, or a piano roll</a:t>
            </a:r>
          </a:p>
          <a:p>
            <a:r>
              <a:rPr lang="en-US" dirty="0"/>
              <a:t>Play this!</a:t>
            </a:r>
          </a:p>
          <a:p>
            <a:pPr lvl="1"/>
            <a:r>
              <a:rPr lang="en-US" dirty="0"/>
              <a:t>what instrument</a:t>
            </a:r>
          </a:p>
          <a:p>
            <a:pPr lvl="1"/>
            <a:r>
              <a:rPr lang="en-US" dirty="0"/>
              <a:t>what note</a:t>
            </a:r>
          </a:p>
          <a:p>
            <a:pPr lvl="1"/>
            <a:r>
              <a:rPr lang="en-US" dirty="0"/>
              <a:t>when</a:t>
            </a:r>
          </a:p>
          <a:p>
            <a:pPr lvl="1"/>
            <a:r>
              <a:rPr lang="en-US" dirty="0"/>
              <a:t>how loud</a:t>
            </a:r>
            <a:endParaRPr lang="en-US" dirty="0">
              <a:solidFill>
                <a:srgbClr val="1F1E27"/>
              </a:solidFill>
              <a:latin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rgbClr val="1F1E2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what expressive effects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12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4014-F2D9-3BEE-8849-6C0ED5A55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8A17-460E-3EF2-28F5-FE2C2FCB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System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169D-A072-8D30-2F2C-EA4135446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/>
          </a:bodyPr>
          <a:lstStyle/>
          <a:p>
            <a:r>
              <a:rPr lang="en-US" b="1" dirty="0"/>
              <a:t>Go to all channels (tracks)</a:t>
            </a:r>
            <a:endParaRPr lang="en-US" dirty="0"/>
          </a:p>
          <a:p>
            <a:r>
              <a:rPr lang="en-US" dirty="0"/>
              <a:t>Time code, Beat clock (tempo)</a:t>
            </a:r>
          </a:p>
          <a:p>
            <a:r>
              <a:rPr lang="en-US" dirty="0"/>
              <a:t>Coordinates timing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You don’t need to think much about this: your DAW handles it seamlessly as tempo information</a:t>
            </a:r>
          </a:p>
        </p:txBody>
      </p:sp>
    </p:spTree>
    <p:extLst>
      <p:ext uri="{BB962C8B-B14F-4D97-AF65-F5344CB8AC3E}">
        <p14:creationId xmlns:p14="http://schemas.microsoft.com/office/powerpoint/2010/main" val="426251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4014-F2D9-3BEE-8849-6C0ED5A55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8A17-460E-3EF2-28F5-FE2C2FCB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Channel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169D-A072-8D30-2F2C-EA4135446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Channels are implemented as MIDI </a:t>
            </a:r>
            <a:r>
              <a:rPr lang="en-US" b="1" dirty="0"/>
              <a:t>tracks</a:t>
            </a:r>
            <a:r>
              <a:rPr lang="en-US" dirty="0"/>
              <a:t> in a DAW</a:t>
            </a:r>
          </a:p>
          <a:p>
            <a:r>
              <a:rPr lang="en-US" dirty="0"/>
              <a:t>Bread and butter messages: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Patch/Program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(what sound to use)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Note on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Note off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Note velocity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(how fast, i.e. hard, key is depressed)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Implemented as note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volume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and also affects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timbre 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Note aftertouch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Implemented as vibrato, etc.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Continuous controllers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Sustain pedal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Pitch bend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Mod wheel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Track volume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Track panning</a:t>
            </a:r>
          </a:p>
          <a:p>
            <a:pPr lvl="1"/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74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4014-F2D9-3BEE-8849-6C0ED5A55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8A17-460E-3EF2-28F5-FE2C2FCB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 err="1">
                <a:solidFill>
                  <a:srgbClr val="C00000"/>
                </a:solidFill>
                <a:latin typeface="+mn-lt"/>
              </a:rPr>
              <a:t>SysEx</a:t>
            </a:r>
            <a:r>
              <a:rPr lang="en-US" sz="5000" b="1" dirty="0">
                <a:solidFill>
                  <a:srgbClr val="C00000"/>
                </a:solidFill>
                <a:latin typeface="+mn-lt"/>
              </a:rPr>
              <a:t> (System Exclusive)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169D-A072-8D30-2F2C-EA4135446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/>
          </a:bodyPr>
          <a:lstStyle/>
          <a:p>
            <a:r>
              <a:rPr lang="en-US" dirty="0"/>
              <a:t>“Private” messages for a specific device</a:t>
            </a:r>
          </a:p>
          <a:p>
            <a:pPr lvl="1"/>
            <a:r>
              <a:rPr lang="en-US" dirty="0"/>
              <a:t>Controls external devices (standalone synths, lights, etc.)</a:t>
            </a:r>
          </a:p>
          <a:p>
            <a:pPr lvl="1"/>
            <a:r>
              <a:rPr lang="en-US" dirty="0"/>
              <a:t>If all your sounds are in your DAW, not relevant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37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4014-F2D9-3BEE-8849-6C0ED5A55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8A17-460E-3EF2-28F5-FE2C2FCB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MIDI Sequencers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169D-A072-8D30-2F2C-EA4135446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/>
          </a:bodyPr>
          <a:lstStyle/>
          <a:p>
            <a:r>
              <a:rPr lang="en-US" dirty="0"/>
              <a:t>The most common MIDI setup uses a </a:t>
            </a:r>
            <a:r>
              <a:rPr lang="en-US" b="1" dirty="0"/>
              <a:t>sequencer</a:t>
            </a:r>
            <a:r>
              <a:rPr lang="en-US" dirty="0"/>
              <a:t> as the main hub. Sequencers record, edit, send, and play back MIDI data. They can be hardware like an Akai MPC or sound station, or a computer running a DAW sequencer or other sequencing program.</a:t>
            </a:r>
          </a:p>
          <a:p>
            <a:r>
              <a:rPr lang="en-US" dirty="0"/>
              <a:t>The sequencer is the hub for your track. It sends instructions to all the different parts of your setup, records your performance, and keeps track of your overall arrangement. </a:t>
            </a:r>
          </a:p>
        </p:txBody>
      </p:sp>
    </p:spTree>
    <p:extLst>
      <p:ext uri="{BB962C8B-B14F-4D97-AF65-F5344CB8AC3E}">
        <p14:creationId xmlns:p14="http://schemas.microsoft.com/office/powerpoint/2010/main" val="168595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94014-F2D9-3BEE-8849-6C0ED5A55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8A17-460E-3EF2-28F5-FE2C2FCB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8882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C00000"/>
                </a:solidFill>
                <a:latin typeface="+mn-lt"/>
              </a:rPr>
              <a:t>Not audio!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169D-A072-8D30-2F2C-EA4135446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368"/>
            <a:ext cx="10515600" cy="5209506"/>
          </a:xfrm>
        </p:spPr>
        <p:txBody>
          <a:bodyPr>
            <a:normAutofit/>
          </a:bodyPr>
          <a:lstStyle/>
          <a:p>
            <a:r>
              <a:rPr lang="en-US" dirty="0"/>
              <a:t>Remember: MIDI does </a:t>
            </a:r>
            <a:r>
              <a:rPr lang="en-US" i="1" dirty="0"/>
              <a:t>NOT</a:t>
            </a:r>
            <a:r>
              <a:rPr lang="en-US" dirty="0"/>
              <a:t> transmit an audio signal.</a:t>
            </a:r>
          </a:p>
          <a:p>
            <a:r>
              <a:rPr lang="en-US" dirty="0"/>
              <a:t>MIDI is performance data: a set of instructions that tell machines (such as hardware or software synths) what operations to perform</a:t>
            </a:r>
          </a:p>
        </p:txBody>
      </p:sp>
    </p:spTree>
    <p:extLst>
      <p:ext uri="{BB962C8B-B14F-4D97-AF65-F5344CB8AC3E}">
        <p14:creationId xmlns:p14="http://schemas.microsoft.com/office/powerpoint/2010/main" val="169627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5642</TotalTime>
  <Words>505</Words>
  <Application>Microsoft Macintosh PowerPoint</Application>
  <PresentationFormat>Widescreen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MIDI</vt:lpstr>
      <vt:lpstr>Terminology</vt:lpstr>
      <vt:lpstr>Terminology</vt:lpstr>
      <vt:lpstr>What MIDI is</vt:lpstr>
      <vt:lpstr>System messages</vt:lpstr>
      <vt:lpstr>Channel messages</vt:lpstr>
      <vt:lpstr>SysEx (System Exclusive)</vt:lpstr>
      <vt:lpstr>MIDI Sequencers</vt:lpstr>
      <vt:lpstr>Not audio!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Kahn Feurzeig (he/him)</dc:creator>
  <cp:lastModifiedBy>David Kahn Feurzeig (he/him)</cp:lastModifiedBy>
  <cp:revision>25</cp:revision>
  <cp:lastPrinted>2024-02-15T16:37:52Z</cp:lastPrinted>
  <dcterms:created xsi:type="dcterms:W3CDTF">2024-02-12T22:47:53Z</dcterms:created>
  <dcterms:modified xsi:type="dcterms:W3CDTF">2024-02-22T16:27:37Z</dcterms:modified>
</cp:coreProperties>
</file>